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embeddedFontLst>
    <p:embeddedFont>
      <p:font typeface="Calibri" panose="00000000000000000000" pitchFamily="34" charset="1"/>
      <p:regular r:id="rId21"/>
    </p:embeddedFont>
    <p:embeddedFont>
      <p:font typeface="Calibri Light" panose="00000000000000000000" pitchFamily="34" charset="1"/>
      <p:regular r:id="rId23"/>
    </p:embeddedFont>
    <p:embeddedFont>
      <p:font typeface="Times New Roman" panose="00000000000000000000" pitchFamily="18" charset="1"/>
      <p:regular r:id="rId20"/>
    </p:embeddedFont>
    <p:embeddedFont>
      <p:font typeface="Wingdings" panose="00000000000000000000" pitchFamily="2" charset="2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font" Target="fonts/font1.fntdata"/><Relationship Id="rId21" Type="http://schemas.openxmlformats.org/officeDocument/2006/relationships/font" Target="fonts/font2.fntdata"/><Relationship Id="rId22" Type="http://schemas.openxmlformats.org/officeDocument/2006/relationships/font" Target="fonts/font3.fntdata"/><Relationship Id="rId23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34505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12192000" y="0"/>
                </a:moveTo>
                <a:lnTo>
                  <a:pt x="0" y="0"/>
                </a:lnTo>
                <a:lnTo>
                  <a:pt x="0" y="65532"/>
                </a:lnTo>
                <a:lnTo>
                  <a:pt x="12192000" y="655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3497" y="2215746"/>
            <a:ext cx="6925005" cy="1087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654" y="1832272"/>
            <a:ext cx="10092690" cy="333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discussion.net/history-of-india/age-of-jainism-and-buddhism/6-important-" TargetMode="External"/><Relationship Id="rId3" Type="http://schemas.openxmlformats.org/officeDocument/2006/relationships/hyperlink" Target="http://www.indianworship.com/worship-iq/why-what-how/all-about-diwali/mahavira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334505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2188952" y="64008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48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07769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 h="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323" y="1085758"/>
              <a:ext cx="11279314" cy="8045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1562" y="2071878"/>
              <a:ext cx="7432547" cy="11468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8891" y="2509266"/>
              <a:ext cx="4309109" cy="114680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025" rIns="0" bIns="0" rtlCol="0" vert="horz">
            <a:spAutoFit/>
          </a:bodyPr>
          <a:lstStyle/>
          <a:p>
            <a:pPr marL="1784350" marR="5080" indent="-1497330">
              <a:lnSpc>
                <a:spcPct val="70000"/>
              </a:lnSpc>
              <a:spcBef>
                <a:spcPts val="1575"/>
              </a:spcBef>
            </a:pPr>
            <a:r>
              <a:rPr dirty="0" spc="-5"/>
              <a:t>A Power Point Presentation</a:t>
            </a:r>
            <a:r>
              <a:rPr dirty="0" spc="-225"/>
              <a:t> </a:t>
            </a:r>
            <a:r>
              <a:rPr dirty="0" spc="-5"/>
              <a:t>By:  Mandar</a:t>
            </a:r>
            <a:r>
              <a:rPr dirty="0" spc="5"/>
              <a:t> </a:t>
            </a:r>
            <a:r>
              <a:rPr dirty="0" spc="-5"/>
              <a:t>Kodange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17957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Ahims</a:t>
            </a:r>
            <a:r>
              <a:rPr dirty="0" sz="4800" b="0">
                <a:solidFill>
                  <a:srgbClr val="3E3E3E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4901"/>
            <a:ext cx="9987280" cy="193040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125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laid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too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much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importance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on</a:t>
            </a:r>
            <a:r>
              <a:rPr dirty="0" sz="2000" spc="6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Ahimsa.</a:t>
            </a:r>
            <a:endParaRPr sz="2000">
              <a:latin typeface="Calibri"/>
              <a:cs typeface="Calibri"/>
            </a:endParaRPr>
          </a:p>
          <a:p>
            <a:pPr marL="104139" marR="257175" indent="-92075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him all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creatures,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animals,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plants,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stones, rocks etc.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possess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life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one should  not do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any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harm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other in speech, deed or</a:t>
            </a:r>
            <a:r>
              <a:rPr dirty="0" sz="2000" spc="6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action.</a:t>
            </a:r>
            <a:endParaRPr sz="2000">
              <a:latin typeface="Calibri"/>
              <a:cs typeface="Calibri"/>
            </a:endParaRPr>
          </a:p>
          <a:p>
            <a:pPr marL="104139" marR="5080" indent="-92075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Though this principle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not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entirely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new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one,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credit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goes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Jains that they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popularized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 and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thereby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put an end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practice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various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types of</a:t>
            </a:r>
            <a:r>
              <a:rPr dirty="0" sz="2000" spc="1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sacrifices.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48418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Freedom </a:t>
            </a: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to</a:t>
            </a:r>
            <a:r>
              <a:rPr dirty="0" sz="4800" spc="-220" b="0">
                <a:solidFill>
                  <a:srgbClr val="3E3E3E"/>
                </a:solidFill>
                <a:latin typeface="Calibri Light"/>
                <a:cs typeface="Calibri Light"/>
              </a:rPr>
              <a:t> </a:t>
            </a:r>
            <a:r>
              <a:rPr dirty="0" sz="4800" spc="-100" b="0">
                <a:solidFill>
                  <a:srgbClr val="3E3E3E"/>
                </a:solidFill>
                <a:latin typeface="Calibri Light"/>
                <a:cs typeface="Calibri Light"/>
              </a:rPr>
              <a:t>Women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2272"/>
            <a:ext cx="9881870" cy="20574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04139" marR="103505" indent="-92075">
              <a:lnSpc>
                <a:spcPts val="2160"/>
              </a:lnSpc>
              <a:spcBef>
                <a:spcPts val="37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favoured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freedom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women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believed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that they also had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right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attain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Nirvana.</a:t>
            </a:r>
            <a:endParaRPr sz="2000">
              <a:latin typeface="Calibri"/>
              <a:cs typeface="Calibri"/>
            </a:endParaRPr>
          </a:p>
          <a:p>
            <a:pPr marL="104139" marR="125730" indent="-92075">
              <a:lnSpc>
                <a:spcPts val="2160"/>
              </a:lnSpc>
              <a:spcBef>
                <a:spcPts val="139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this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respect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 followed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example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his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predecessor, </a:t>
            </a:r>
            <a:r>
              <a:rPr dirty="0" sz="2000" spc="-30">
                <a:solidFill>
                  <a:srgbClr val="3E3E3E"/>
                </a:solidFill>
                <a:latin typeface="Calibri"/>
                <a:cs typeface="Calibri"/>
              </a:rPr>
              <a:t>Parsva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Nath.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Women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were 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allowed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the Jain Sangha and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many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women became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Sarmini and</a:t>
            </a:r>
            <a:r>
              <a:rPr dirty="0" sz="2000" spc="16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Sravikas.</a:t>
            </a:r>
            <a:endParaRPr sz="2000">
              <a:latin typeface="Calibri"/>
              <a:cs typeface="Calibri"/>
            </a:endParaRPr>
          </a:p>
          <a:p>
            <a:pPr marL="104139" marR="5080" indent="-92075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 will be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evident from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above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teachings of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that 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 more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a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reformer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the 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existing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religion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rather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than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founder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new</a:t>
            </a:r>
            <a:r>
              <a:rPr dirty="0" sz="2000" spc="1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faith.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26403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Conclusion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4901"/>
            <a:ext cx="9701530" cy="310896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125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Jainism is thus 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moral code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rather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than 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religion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the modern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western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sense of the</a:t>
            </a:r>
            <a:r>
              <a:rPr dirty="0" sz="2000" spc="29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term.</a:t>
            </a:r>
            <a:endParaRPr sz="2000">
              <a:latin typeface="Calibri"/>
              <a:cs typeface="Calibri"/>
            </a:endParaRPr>
          </a:p>
          <a:p>
            <a:pPr marL="104139" marR="5080" indent="-92075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recognised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no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Supreme </a:t>
            </a:r>
            <a:r>
              <a:rPr dirty="0" sz="2000">
                <a:solidFill>
                  <a:srgbClr val="3E3E3E"/>
                </a:solidFill>
                <a:latin typeface="Calibri"/>
                <a:cs typeface="Calibri"/>
              </a:rPr>
              <a:t>Being,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but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there 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 whole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galaxy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deified men who had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been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spiritually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great.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Every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soul possessed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potentiality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becoming as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great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as</a:t>
            </a:r>
            <a:r>
              <a:rPr dirty="0" sz="2000" spc="18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3E3E3E"/>
                </a:solidFill>
                <a:latin typeface="Calibri"/>
                <a:cs typeface="Calibri"/>
              </a:rPr>
              <a:t>they.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3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Besides it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also not opposed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>
                <a:solidFill>
                  <a:srgbClr val="3E3E3E"/>
                </a:solidFill>
                <a:latin typeface="Calibri"/>
                <a:cs typeface="Calibri"/>
              </a:rPr>
              <a:t>theory </a:t>
            </a:r>
            <a:r>
              <a:rPr dirty="0" sz="2000" spc="35">
                <a:solidFill>
                  <a:srgbClr val="3E3E3E"/>
                </a:solidFill>
                <a:latin typeface="Calibri"/>
                <a:cs typeface="Calibri"/>
              </a:rPr>
              <a:t>of’</a:t>
            </a:r>
            <a:r>
              <a:rPr dirty="0" sz="2000" spc="6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caste.</a:t>
            </a:r>
            <a:endParaRPr sz="2000">
              <a:latin typeface="Calibri"/>
              <a:cs typeface="Calibri"/>
            </a:endParaRPr>
          </a:p>
          <a:p>
            <a:pPr marL="103505" marR="172085" indent="-91440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7178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must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also be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remembered that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Jainism did not dogmatise.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fundamental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logic, no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absolute affirmation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or denial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</a:t>
            </a:r>
            <a:r>
              <a:rPr dirty="0" sz="2000" spc="7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possible.</a:t>
            </a:r>
            <a:endParaRPr sz="2000">
              <a:latin typeface="Calibri"/>
              <a:cs typeface="Calibri"/>
            </a:endParaRPr>
          </a:p>
          <a:p>
            <a:pPr marL="104139" marR="250190" indent="-92075">
              <a:lnSpc>
                <a:spcPts val="2160"/>
              </a:lnSpc>
              <a:spcBef>
                <a:spcPts val="139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result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this spirit of accommodation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 that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Jainism has survived in India till </a:t>
            </a:r>
            <a:r>
              <a:rPr dirty="0" sz="2000" spc="-35">
                <a:solidFill>
                  <a:srgbClr val="3E3E3E"/>
                </a:solidFill>
                <a:latin typeface="Calibri"/>
                <a:cs typeface="Calibri"/>
              </a:rPr>
              <a:t>today,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whereas, Buddhism. its twin </a:t>
            </a:r>
            <a:r>
              <a:rPr dirty="0" sz="2000" spc="-35">
                <a:solidFill>
                  <a:srgbClr val="3E3E3E"/>
                </a:solidFill>
                <a:latin typeface="Calibri"/>
                <a:cs typeface="Calibri"/>
              </a:rPr>
              <a:t>sister,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had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look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for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habitation</a:t>
            </a:r>
            <a:r>
              <a:rPr dirty="0" sz="2000" spc="16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elsewhere.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26523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90" b="0">
                <a:solidFill>
                  <a:srgbClr val="3E3E3E"/>
                </a:solidFill>
                <a:latin typeface="Calibri Light"/>
                <a:cs typeface="Calibri Light"/>
              </a:rPr>
              <a:t>References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2272"/>
            <a:ext cx="9927590" cy="178308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03505" marR="5080" indent="-91440">
              <a:lnSpc>
                <a:spcPts val="2160"/>
              </a:lnSpc>
              <a:spcBef>
                <a:spcPts val="37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latin typeface="Calibri"/>
                <a:cs typeface="Calibri"/>
                <a:hlinkClick r:id="rId2"/>
              </a:rPr>
              <a:t>http://www.historydiscussion.net/history-of-india/age-of-jainism-and-buddhism/6-important-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teachings-of-mahavira-jainism/6253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2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latin typeface="Calibri"/>
                <a:cs typeface="Calibri"/>
              </a:rPr>
              <a:t>https://</a:t>
            </a:r>
            <a:r>
              <a:rPr dirty="0" sz="2000" spc="-10">
                <a:latin typeface="Calibri"/>
                <a:cs typeface="Calibri"/>
                <a:hlinkClick r:id="rId3"/>
              </a:rPr>
              <a:t>www.indianworship.com/worship-iq/why-what-how/all-about-diwali/mahavira/</a:t>
            </a:r>
            <a:endParaRPr sz="2000">
              <a:latin typeface="Calibri"/>
              <a:cs typeface="Calibri"/>
            </a:endParaRPr>
          </a:p>
          <a:p>
            <a:pPr marL="104139" marR="1284605" indent="-92075">
              <a:lnSpc>
                <a:spcPts val="2160"/>
              </a:lnSpc>
              <a:spcBef>
                <a:spcPts val="143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latin typeface="Calibri"/>
                <a:cs typeface="Calibri"/>
              </a:rPr>
              <a:t>https://image.freepik.com/free-vector/abstract-indian-background-with-building-  </a:t>
            </a:r>
            <a:r>
              <a:rPr dirty="0" sz="2000" spc="-5">
                <a:latin typeface="Calibri"/>
                <a:cs typeface="Calibri"/>
              </a:rPr>
              <a:t>silhouettes_1058-17.jpg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505"/>
            <a:ext cx="12192000" cy="523875"/>
            <a:chOff x="0" y="6334505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334505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2188952" y="64008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4831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600" y="1738369"/>
            <a:ext cx="7543209" cy="3318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505"/>
            <a:ext cx="12192000" cy="523875"/>
            <a:chOff x="0" y="6334505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334505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2188952" y="64008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483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207769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80" y="1701545"/>
            <a:ext cx="9157715" cy="15011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739" y="1856083"/>
            <a:ext cx="82988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350">
                <a:solidFill>
                  <a:srgbClr val="E48312"/>
                </a:solidFill>
                <a:latin typeface="Calibri"/>
                <a:cs typeface="Calibri"/>
              </a:rPr>
              <a:t>Teaching </a:t>
            </a:r>
            <a:r>
              <a:rPr dirty="0" sz="5400" spc="240">
                <a:solidFill>
                  <a:srgbClr val="E48312"/>
                </a:solidFill>
                <a:latin typeface="Calibri"/>
                <a:cs typeface="Calibri"/>
              </a:rPr>
              <a:t>of </a:t>
            </a:r>
            <a:r>
              <a:rPr dirty="0" sz="5400" spc="345">
                <a:solidFill>
                  <a:srgbClr val="E48312"/>
                </a:solidFill>
                <a:latin typeface="Calibri"/>
                <a:cs typeface="Calibri"/>
              </a:rPr>
              <a:t>Lord</a:t>
            </a:r>
            <a:r>
              <a:rPr dirty="0" sz="5400" spc="-675">
                <a:solidFill>
                  <a:srgbClr val="E48312"/>
                </a:solidFill>
                <a:latin typeface="Calibri"/>
                <a:cs typeface="Calibri"/>
              </a:rPr>
              <a:t> </a:t>
            </a:r>
            <a:r>
              <a:rPr dirty="0" sz="5400" spc="254">
                <a:solidFill>
                  <a:srgbClr val="E48312"/>
                </a:solidFill>
                <a:latin typeface="Calibri"/>
                <a:cs typeface="Calibri"/>
              </a:rPr>
              <a:t>Mahavira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217424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Co</a:t>
            </a:r>
            <a:r>
              <a:rPr dirty="0" sz="4800" spc="-100" b="0">
                <a:solidFill>
                  <a:srgbClr val="3E3E3E"/>
                </a:solidFill>
                <a:latin typeface="Calibri Light"/>
                <a:cs typeface="Calibri Light"/>
              </a:rPr>
              <a:t>nt</a:t>
            </a: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e</a:t>
            </a:r>
            <a:r>
              <a:rPr dirty="0" sz="4800" spc="-100" b="0">
                <a:solidFill>
                  <a:srgbClr val="3E3E3E"/>
                </a:solidFill>
                <a:latin typeface="Calibri Light"/>
                <a:cs typeface="Calibri Light"/>
              </a:rPr>
              <a:t>n</a:t>
            </a: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ts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4901"/>
            <a:ext cx="2981960" cy="4094479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5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Jainism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60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Lord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65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Belief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Soul and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Karma</a:t>
            </a:r>
            <a:endParaRPr sz="20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155"/>
              </a:spcBef>
              <a:buClr>
                <a:srgbClr val="E48312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Nirvana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60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Non-Belief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dirty="0" sz="2000" spc="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God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65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Rejection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3E3E3E"/>
                </a:solidFill>
                <a:latin typeface="Calibri"/>
                <a:cs typeface="Calibri"/>
              </a:rPr>
              <a:t>Vedas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55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Ahimsa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60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Freedom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3E3E3E"/>
                </a:solidFill>
                <a:latin typeface="Calibri"/>
                <a:cs typeface="Calibri"/>
              </a:rPr>
              <a:t>Women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65"/>
              </a:spcBef>
              <a:buClr>
                <a:srgbClr val="E4831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Conclusion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4468" y="1828038"/>
            <a:ext cx="3048000" cy="4058920"/>
            <a:chOff x="7554468" y="1828038"/>
            <a:chExt cx="3048000" cy="4058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2568" y="1866138"/>
              <a:ext cx="2971787" cy="39822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73518" y="1847088"/>
              <a:ext cx="3009900" cy="4020820"/>
            </a:xfrm>
            <a:custGeom>
              <a:avLst/>
              <a:gdLst/>
              <a:ahLst/>
              <a:cxnLst/>
              <a:rect l="l" t="t" r="r" b="b"/>
              <a:pathLst>
                <a:path w="3009900" h="4020820">
                  <a:moveTo>
                    <a:pt x="0" y="0"/>
                  </a:moveTo>
                  <a:lnTo>
                    <a:pt x="3009900" y="0"/>
                  </a:lnTo>
                  <a:lnTo>
                    <a:pt x="3009900" y="4020312"/>
                  </a:lnTo>
                  <a:lnTo>
                    <a:pt x="0" y="40203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177101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Jaini</a:t>
            </a: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s</a:t>
            </a:r>
            <a:r>
              <a:rPr dirty="0" sz="4800" b="0">
                <a:solidFill>
                  <a:srgbClr val="3E3E3E"/>
                </a:solidFill>
                <a:latin typeface="Calibri Light"/>
                <a:cs typeface="Calibri Light"/>
              </a:rPr>
              <a:t>m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4901"/>
            <a:ext cx="10055225" cy="265684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125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Lord Mahavir 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twenty-fourth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last Tirthankara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the Jain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religion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this</a:t>
            </a:r>
            <a:r>
              <a:rPr dirty="0" sz="2000" spc="2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era.</a:t>
            </a:r>
            <a:endParaRPr sz="2000">
              <a:latin typeface="Calibri"/>
              <a:cs typeface="Calibri"/>
            </a:endParaRPr>
          </a:p>
          <a:p>
            <a:pPr marL="103505" marR="503555" indent="-91440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71780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philosophy,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all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Tirthankaras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were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human beings but they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have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attained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  </a:t>
            </a:r>
            <a:r>
              <a:rPr dirty="0" sz="2000" spc="-25">
                <a:solidFill>
                  <a:srgbClr val="3E3E3E"/>
                </a:solidFill>
                <a:latin typeface="Calibri"/>
                <a:cs typeface="Calibri"/>
              </a:rPr>
              <a:t>state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perfection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or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enlightenment through meditation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</a:t>
            </a:r>
            <a:r>
              <a:rPr dirty="0" sz="2000" spc="16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self-realization.</a:t>
            </a:r>
            <a:endParaRPr sz="2000">
              <a:latin typeface="Calibri"/>
              <a:cs typeface="Calibri"/>
            </a:endParaRPr>
          </a:p>
          <a:p>
            <a:pPr marL="104139" marR="461009" indent="-92075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They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are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Gods of Jains.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concept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God as a </a:t>
            </a:r>
            <a:r>
              <a:rPr dirty="0" sz="2000" spc="-35">
                <a:solidFill>
                  <a:srgbClr val="3E3E3E"/>
                </a:solidFill>
                <a:latin typeface="Calibri"/>
                <a:cs typeface="Calibri"/>
              </a:rPr>
              <a:t>creator, </a:t>
            </a:r>
            <a:r>
              <a:rPr dirty="0" sz="2000" spc="-30">
                <a:solidFill>
                  <a:srgbClr val="3E3E3E"/>
                </a:solidFill>
                <a:latin typeface="Calibri"/>
                <a:cs typeface="Calibri"/>
              </a:rPr>
              <a:t>protector,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destroyer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the 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universe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does not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exist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dirty="0" sz="2000" spc="7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Jainism.</a:t>
            </a:r>
            <a:endParaRPr sz="2000">
              <a:latin typeface="Calibri"/>
              <a:cs typeface="Calibri"/>
            </a:endParaRPr>
          </a:p>
          <a:p>
            <a:pPr marL="104139" marR="5080" indent="-92075">
              <a:lnSpc>
                <a:spcPts val="2160"/>
              </a:lnSpc>
              <a:spcBef>
                <a:spcPts val="140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Also the idea of God's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reincarnation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as a human being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destroy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demons is not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accepted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 Jainism.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63411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Lord </a:t>
            </a:r>
            <a:r>
              <a:rPr dirty="0" sz="4800" spc="-85" b="0">
                <a:solidFill>
                  <a:srgbClr val="3E3E3E"/>
                </a:solidFill>
                <a:latin typeface="Calibri Light"/>
                <a:cs typeface="Calibri Light"/>
              </a:rPr>
              <a:t>Vardhaman</a:t>
            </a:r>
            <a:r>
              <a:rPr dirty="0" sz="4800" spc="-190" b="0">
                <a:solidFill>
                  <a:srgbClr val="3E3E3E"/>
                </a:solidFill>
                <a:latin typeface="Calibri Light"/>
                <a:cs typeface="Calibri Light"/>
              </a:rPr>
              <a:t> </a:t>
            </a:r>
            <a:r>
              <a:rPr dirty="0" sz="4800" spc="-70" b="0">
                <a:solidFill>
                  <a:srgbClr val="3E3E3E"/>
                </a:solidFill>
                <a:latin typeface="Calibri Light"/>
                <a:cs typeface="Calibri Light"/>
              </a:rPr>
              <a:t>Mahavira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39065" marR="5080" indent="-92075">
              <a:lnSpc>
                <a:spcPts val="2160"/>
              </a:lnSpc>
              <a:spcBef>
                <a:spcPts val="37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50190" algn="l"/>
              </a:tabLst>
            </a:pPr>
            <a:r>
              <a:rPr dirty="0" spc="-15"/>
              <a:t>Lord </a:t>
            </a:r>
            <a:r>
              <a:rPr dirty="0" spc="-10"/>
              <a:t>Mahavir was </a:t>
            </a:r>
            <a:r>
              <a:rPr dirty="0" spc="-5"/>
              <a:t>born on the </a:t>
            </a:r>
            <a:r>
              <a:rPr dirty="0" spc="-10"/>
              <a:t>thirteenth </a:t>
            </a:r>
            <a:r>
              <a:rPr dirty="0" spc="-15"/>
              <a:t>day </a:t>
            </a:r>
            <a:r>
              <a:rPr dirty="0" spc="-5"/>
              <a:t>of rising moon of </a:t>
            </a:r>
            <a:r>
              <a:rPr dirty="0" spc="-10"/>
              <a:t>Chaitra </a:t>
            </a:r>
            <a:r>
              <a:rPr dirty="0" spc="-5"/>
              <a:t>month, 599 </a:t>
            </a:r>
            <a:r>
              <a:rPr dirty="0" spc="-15"/>
              <a:t>B.C. </a:t>
            </a:r>
            <a:r>
              <a:rPr dirty="0" spc="-5"/>
              <a:t>in </a:t>
            </a:r>
            <a:r>
              <a:rPr dirty="0" spc="-35"/>
              <a:t>Bihar,  </a:t>
            </a:r>
            <a:r>
              <a:rPr dirty="0" spc="-5"/>
              <a:t>India.</a:t>
            </a:r>
          </a:p>
          <a:p>
            <a:pPr marL="139065" marR="6350" indent="-92075">
              <a:lnSpc>
                <a:spcPts val="2160"/>
              </a:lnSpc>
              <a:spcBef>
                <a:spcPts val="139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50190" algn="l"/>
              </a:tabLst>
            </a:pPr>
            <a:r>
              <a:rPr dirty="0" spc="-5"/>
              <a:t>This </a:t>
            </a:r>
            <a:r>
              <a:rPr dirty="0" spc="-15"/>
              <a:t>day falls </a:t>
            </a:r>
            <a:r>
              <a:rPr dirty="0" spc="-5"/>
              <a:t>in the </a:t>
            </a:r>
            <a:r>
              <a:rPr dirty="0" spc="-10"/>
              <a:t>month </a:t>
            </a:r>
            <a:r>
              <a:rPr dirty="0" spc="-5"/>
              <a:t>of April as per English </a:t>
            </a:r>
            <a:r>
              <a:rPr dirty="0" spc="-30"/>
              <a:t>calendar. </a:t>
            </a:r>
            <a:r>
              <a:rPr dirty="0" spc="-5"/>
              <a:t>His </a:t>
            </a:r>
            <a:r>
              <a:rPr dirty="0" spc="-10"/>
              <a:t>birthday </a:t>
            </a:r>
            <a:r>
              <a:rPr dirty="0" spc="-5"/>
              <a:t>is </a:t>
            </a:r>
            <a:r>
              <a:rPr dirty="0" spc="-10"/>
              <a:t>celebrated </a:t>
            </a:r>
            <a:r>
              <a:rPr dirty="0" spc="-5"/>
              <a:t>as </a:t>
            </a:r>
            <a:r>
              <a:rPr dirty="0" spc="-10"/>
              <a:t>Mahavir  </a:t>
            </a:r>
            <a:r>
              <a:rPr dirty="0" spc="-15"/>
              <a:t>Jayanti</a:t>
            </a:r>
            <a:r>
              <a:rPr dirty="0" spc="-5"/>
              <a:t> </a:t>
            </a:r>
            <a:r>
              <a:rPr dirty="0" spc="-45"/>
              <a:t>day.</a:t>
            </a:r>
          </a:p>
          <a:p>
            <a:pPr marL="139065" marR="107314" indent="-92075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50190" algn="l"/>
              </a:tabLst>
            </a:pPr>
            <a:r>
              <a:rPr dirty="0" spc="-10"/>
              <a:t>Mahavir was </a:t>
            </a:r>
            <a:r>
              <a:rPr dirty="0" spc="-5"/>
              <a:t>a prince and </a:t>
            </a:r>
            <a:r>
              <a:rPr dirty="0" spc="-10"/>
              <a:t>was given </a:t>
            </a:r>
            <a:r>
              <a:rPr dirty="0" spc="-5"/>
              <a:t>the name </a:t>
            </a:r>
            <a:r>
              <a:rPr dirty="0" spc="-20"/>
              <a:t>Vardhaman </a:t>
            </a:r>
            <a:r>
              <a:rPr dirty="0" spc="-10"/>
              <a:t>by </a:t>
            </a:r>
            <a:r>
              <a:rPr dirty="0" spc="-5"/>
              <a:t>his </a:t>
            </a:r>
            <a:r>
              <a:rPr dirty="0" spc="-10"/>
              <a:t>parents. </a:t>
            </a:r>
            <a:r>
              <a:rPr dirty="0" spc="-5"/>
              <a:t>Being son of a </a:t>
            </a:r>
            <a:r>
              <a:rPr dirty="0"/>
              <a:t>king,  </a:t>
            </a:r>
            <a:r>
              <a:rPr dirty="0" spc="-5"/>
              <a:t>he had </a:t>
            </a:r>
            <a:r>
              <a:rPr dirty="0" spc="-15"/>
              <a:t>many </a:t>
            </a:r>
            <a:r>
              <a:rPr dirty="0" spc="-10"/>
              <a:t>worldly </a:t>
            </a:r>
            <a:r>
              <a:rPr dirty="0" spc="-5"/>
              <a:t>pleasures, </a:t>
            </a:r>
            <a:r>
              <a:rPr dirty="0" spc="-15"/>
              <a:t>comforts, </a:t>
            </a:r>
            <a:r>
              <a:rPr dirty="0" spc="-5"/>
              <a:t>and services </a:t>
            </a:r>
            <a:r>
              <a:rPr dirty="0" spc="-10"/>
              <a:t>at </a:t>
            </a:r>
            <a:r>
              <a:rPr dirty="0" spc="-5"/>
              <a:t>his command. But </a:t>
            </a:r>
            <a:r>
              <a:rPr dirty="0" spc="-10"/>
              <a:t>at </a:t>
            </a:r>
            <a:r>
              <a:rPr dirty="0" spc="-5"/>
              <a:t>the </a:t>
            </a:r>
            <a:r>
              <a:rPr dirty="0" spc="-10"/>
              <a:t>age </a:t>
            </a:r>
            <a:r>
              <a:rPr dirty="0" spc="-5"/>
              <a:t>of </a:t>
            </a:r>
            <a:r>
              <a:rPr dirty="0" spc="-25"/>
              <a:t>thirty,  </a:t>
            </a:r>
            <a:r>
              <a:rPr dirty="0" spc="-5"/>
              <a:t>he </a:t>
            </a:r>
            <a:r>
              <a:rPr dirty="0" spc="-10"/>
              <a:t>left </a:t>
            </a:r>
            <a:r>
              <a:rPr dirty="0" spc="-5"/>
              <a:t>his </a:t>
            </a:r>
            <a:r>
              <a:rPr dirty="0" spc="-10"/>
              <a:t>family </a:t>
            </a:r>
            <a:r>
              <a:rPr dirty="0" spc="-5"/>
              <a:t>and </a:t>
            </a:r>
            <a:r>
              <a:rPr dirty="0" spc="-20"/>
              <a:t>royal </a:t>
            </a:r>
            <a:r>
              <a:rPr dirty="0" spc="-5"/>
              <a:t>household, </a:t>
            </a:r>
            <a:r>
              <a:rPr dirty="0" spc="-25"/>
              <a:t>gave </a:t>
            </a:r>
            <a:r>
              <a:rPr dirty="0" spc="-5"/>
              <a:t>up his </a:t>
            </a:r>
            <a:r>
              <a:rPr dirty="0" spc="-10"/>
              <a:t>worldly </a:t>
            </a:r>
            <a:r>
              <a:rPr dirty="0" spc="-5"/>
              <a:t>possessions, and </a:t>
            </a:r>
            <a:r>
              <a:rPr dirty="0" spc="-10"/>
              <a:t>become </a:t>
            </a:r>
            <a:r>
              <a:rPr dirty="0" spc="-5"/>
              <a:t>a monk in  </a:t>
            </a:r>
            <a:r>
              <a:rPr dirty="0" spc="-10"/>
              <a:t>search </a:t>
            </a:r>
            <a:r>
              <a:rPr dirty="0" spc="-5"/>
              <a:t>of a solution </a:t>
            </a:r>
            <a:r>
              <a:rPr dirty="0" spc="-15"/>
              <a:t>to </a:t>
            </a:r>
            <a:r>
              <a:rPr dirty="0" spc="-10"/>
              <a:t>eliminate </a:t>
            </a:r>
            <a:r>
              <a:rPr dirty="0" spc="-5"/>
              <a:t>pain, </a:t>
            </a:r>
            <a:r>
              <a:rPr dirty="0" spc="-35"/>
              <a:t>sorrow, </a:t>
            </a:r>
            <a:r>
              <a:rPr dirty="0" spc="-5"/>
              <a:t>and</a:t>
            </a:r>
            <a:r>
              <a:rPr dirty="0" spc="120"/>
              <a:t> </a:t>
            </a:r>
            <a:r>
              <a:rPr dirty="0" spc="-10"/>
              <a:t>sufferings.</a:t>
            </a:r>
          </a:p>
          <a:p>
            <a:pPr marL="139065" marR="436245" indent="-92075">
              <a:lnSpc>
                <a:spcPts val="2160"/>
              </a:lnSpc>
              <a:spcBef>
                <a:spcPts val="140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50190" algn="l"/>
              </a:tabLst>
            </a:pPr>
            <a:r>
              <a:rPr dirty="0" spc="-10"/>
              <a:t>Mahavir </a:t>
            </a:r>
            <a:r>
              <a:rPr dirty="0" spc="-5"/>
              <a:t>preached </a:t>
            </a:r>
            <a:r>
              <a:rPr dirty="0" spc="-10"/>
              <a:t>that right faith (samyak-darshana), right knowledge (samyak-jnana), </a:t>
            </a:r>
            <a:r>
              <a:rPr dirty="0" spc="-5"/>
              <a:t>and  </a:t>
            </a:r>
            <a:r>
              <a:rPr dirty="0" spc="-10"/>
              <a:t>right </a:t>
            </a:r>
            <a:r>
              <a:rPr dirty="0" spc="-5"/>
              <a:t>conduct </a:t>
            </a:r>
            <a:r>
              <a:rPr dirty="0" spc="-10"/>
              <a:t>(samyak-charitra) together </a:t>
            </a:r>
            <a:r>
              <a:rPr dirty="0" spc="-5"/>
              <a:t>is the </a:t>
            </a:r>
            <a:r>
              <a:rPr dirty="0" spc="-10"/>
              <a:t>real </a:t>
            </a:r>
            <a:r>
              <a:rPr dirty="0" spc="-5"/>
              <a:t>path </a:t>
            </a:r>
            <a:r>
              <a:rPr dirty="0" spc="-15"/>
              <a:t>to attain </a:t>
            </a:r>
            <a:r>
              <a:rPr dirty="0" spc="-5"/>
              <a:t>the </a:t>
            </a:r>
            <a:r>
              <a:rPr dirty="0" spc="-10"/>
              <a:t>liberation </a:t>
            </a:r>
            <a:r>
              <a:rPr dirty="0" spc="-5"/>
              <a:t>of one's</a:t>
            </a:r>
            <a:r>
              <a:rPr dirty="0" spc="275"/>
              <a:t> </a:t>
            </a:r>
            <a:r>
              <a:rPr dirty="0" spc="-30"/>
              <a:t>self.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579374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Belief </a:t>
            </a:r>
            <a:r>
              <a:rPr dirty="0" sz="4800" spc="-25" b="0">
                <a:solidFill>
                  <a:srgbClr val="3E3E3E"/>
                </a:solidFill>
                <a:latin typeface="Calibri Light"/>
                <a:cs typeface="Calibri Light"/>
              </a:rPr>
              <a:t>in </a:t>
            </a:r>
            <a:r>
              <a:rPr dirty="0" sz="4800" spc="-40" b="0">
                <a:solidFill>
                  <a:srgbClr val="3E3E3E"/>
                </a:solidFill>
                <a:latin typeface="Calibri Light"/>
                <a:cs typeface="Calibri Light"/>
              </a:rPr>
              <a:t>Soul </a:t>
            </a:r>
            <a:r>
              <a:rPr dirty="0" sz="4800" spc="-35" b="0">
                <a:solidFill>
                  <a:srgbClr val="3E3E3E"/>
                </a:solidFill>
                <a:latin typeface="Calibri Light"/>
                <a:cs typeface="Calibri Light"/>
              </a:rPr>
              <a:t>and</a:t>
            </a:r>
            <a:r>
              <a:rPr dirty="0" sz="4800" spc="-335" b="0">
                <a:solidFill>
                  <a:srgbClr val="3E3E3E"/>
                </a:solidFill>
                <a:latin typeface="Calibri Light"/>
                <a:cs typeface="Calibri Light"/>
              </a:rPr>
              <a:t> </a:t>
            </a:r>
            <a:r>
              <a:rPr dirty="0" sz="4800" spc="-60" b="0">
                <a:solidFill>
                  <a:srgbClr val="3E3E3E"/>
                </a:solidFill>
                <a:latin typeface="Calibri Light"/>
                <a:cs typeface="Calibri Light"/>
              </a:rPr>
              <a:t>Karma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84901"/>
            <a:ext cx="9963150" cy="3383279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125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Mahavira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every element 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combination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material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spiritual</a:t>
            </a:r>
            <a:r>
              <a:rPr dirty="0" sz="2000" spc="28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factors.</a:t>
            </a:r>
            <a:endParaRPr sz="2000">
              <a:latin typeface="Calibri"/>
              <a:cs typeface="Calibri"/>
            </a:endParaRPr>
          </a:p>
          <a:p>
            <a:pPr marL="104139" marR="5080" indent="-92075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While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material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factor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is perishable, the spiritual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factor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external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consistently evolving  </a:t>
            </a:r>
            <a:r>
              <a:rPr dirty="0" sz="2000" spc="-25">
                <a:solidFill>
                  <a:srgbClr val="3E3E3E"/>
                </a:solidFill>
                <a:latin typeface="Calibri"/>
                <a:cs typeface="Calibri"/>
              </a:rPr>
              <a:t>itself.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held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that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soul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held in a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state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bondage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due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</a:t>
            </a:r>
            <a:r>
              <a:rPr dirty="0" sz="2000" spc="17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karma.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3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soul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can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released from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bondage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by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getting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rid of</a:t>
            </a:r>
            <a:r>
              <a:rPr dirty="0" sz="2000" spc="1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passions.</a:t>
            </a:r>
            <a:endParaRPr sz="2000">
              <a:latin typeface="Calibri"/>
              <a:cs typeface="Calibri"/>
            </a:endParaRPr>
          </a:p>
          <a:p>
            <a:pPr marL="103505" marR="57785" indent="-91440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believed that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soul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could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be finally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liberated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only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disintegration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Karmik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force. 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him with the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decay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karmas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intrinsic value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the soul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can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highlighted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the soul shines in full</a:t>
            </a:r>
            <a:r>
              <a:rPr dirty="0" sz="2000" spc="5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luminosity.</a:t>
            </a:r>
            <a:endParaRPr sz="2000">
              <a:latin typeface="Calibri"/>
              <a:cs typeface="Calibri"/>
            </a:endParaRPr>
          </a:p>
          <a:p>
            <a:pPr marL="104139" marR="300355" indent="-92075">
              <a:lnSpc>
                <a:spcPts val="2160"/>
              </a:lnSpc>
              <a:spcBef>
                <a:spcPts val="139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71780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When the soul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attains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infinite greatness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 becomes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Paramatma,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pure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soul, with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infinite  knowledge, power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</a:t>
            </a:r>
            <a:r>
              <a:rPr dirty="0" sz="2000" spc="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bliss.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846" y="908430"/>
            <a:ext cx="18802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5" b="0">
                <a:solidFill>
                  <a:srgbClr val="3E3E3E"/>
                </a:solidFill>
                <a:latin typeface="Calibri Light"/>
                <a:cs typeface="Calibri Light"/>
              </a:rPr>
              <a:t>N</a:t>
            </a: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i</a:t>
            </a:r>
            <a:r>
              <a:rPr dirty="0" sz="4800" b="0">
                <a:solidFill>
                  <a:srgbClr val="3E3E3E"/>
                </a:solidFill>
                <a:latin typeface="Calibri Light"/>
                <a:cs typeface="Calibri Light"/>
              </a:rPr>
              <a:t>r</a:t>
            </a:r>
            <a:r>
              <a:rPr dirty="0" sz="4800" spc="-120" b="0">
                <a:solidFill>
                  <a:srgbClr val="3E3E3E"/>
                </a:solidFill>
                <a:latin typeface="Calibri Light"/>
                <a:cs typeface="Calibri Light"/>
              </a:rPr>
              <a:t>v</a:t>
            </a:r>
            <a:r>
              <a:rPr dirty="0" sz="4800" spc="-50" b="0">
                <a:solidFill>
                  <a:srgbClr val="3E3E3E"/>
                </a:solidFill>
                <a:latin typeface="Calibri Light"/>
                <a:cs typeface="Calibri Light"/>
              </a:rPr>
              <a:t>an</a:t>
            </a:r>
            <a:r>
              <a:rPr dirty="0" sz="4800" b="0">
                <a:solidFill>
                  <a:srgbClr val="3E3E3E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2272"/>
            <a:ext cx="9794875" cy="23317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04139" marR="188595" indent="-92075">
              <a:lnSpc>
                <a:spcPts val="2160"/>
              </a:lnSpc>
              <a:spcBef>
                <a:spcPts val="37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chief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object of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life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Mahavira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attain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salvation.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therefore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insisted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on 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avoiding evil Karmas,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prevent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all kinds 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fresh Karmas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destroy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existing</a:t>
            </a:r>
            <a:r>
              <a:rPr dirty="0" sz="2000" spc="26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ones.</a:t>
            </a:r>
            <a:endParaRPr sz="2000">
              <a:latin typeface="Calibri"/>
              <a:cs typeface="Calibri"/>
            </a:endParaRPr>
          </a:p>
          <a:p>
            <a:pPr marL="104139" marR="55880" indent="-92075">
              <a:lnSpc>
                <a:spcPts val="2160"/>
              </a:lnSpc>
              <a:spcBef>
                <a:spcPts val="139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him this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could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attained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through five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vows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viz., non-injury (Ahimsa),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speaking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truth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(Satya), non-stealing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(Asteya),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non-adultery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(Brahmacharya)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non-possession 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(aparigraha).</a:t>
            </a:r>
            <a:endParaRPr sz="2000">
              <a:latin typeface="Calibri"/>
              <a:cs typeface="Calibri"/>
            </a:endParaRPr>
          </a:p>
          <a:p>
            <a:pPr marL="104139" marR="5080" indent="-92075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addition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taking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these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five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vows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also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insisted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on principles 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right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conduct,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right faith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right</a:t>
            </a:r>
            <a:r>
              <a:rPr dirty="0" sz="2000" spc="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knowledge.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42506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Non-Belief </a:t>
            </a:r>
            <a:r>
              <a:rPr dirty="0" sz="4800" spc="-25" b="0">
                <a:solidFill>
                  <a:srgbClr val="3E3E3E"/>
                </a:solidFill>
                <a:latin typeface="Calibri Light"/>
                <a:cs typeface="Calibri Light"/>
              </a:rPr>
              <a:t>in</a:t>
            </a:r>
            <a:r>
              <a:rPr dirty="0" sz="4800" spc="-185" b="0">
                <a:solidFill>
                  <a:srgbClr val="3E3E3E"/>
                </a:solidFill>
                <a:latin typeface="Calibri Light"/>
                <a:cs typeface="Calibri Light"/>
              </a:rPr>
              <a:t> </a:t>
            </a: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God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2272"/>
            <a:ext cx="9981565" cy="3688079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04139" marR="109855" indent="-92075">
              <a:lnSpc>
                <a:spcPts val="2160"/>
              </a:lnSpc>
              <a:spcBef>
                <a:spcPts val="37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did not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believe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in God nor did 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believe that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created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world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or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exercised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any 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personal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control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over</a:t>
            </a:r>
            <a:r>
              <a:rPr dirty="0" sz="2000" spc="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2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According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him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world never comes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dirty="0" sz="2000" spc="9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end.</a:t>
            </a:r>
            <a:endParaRPr sz="2000">
              <a:latin typeface="Calibri"/>
              <a:cs typeface="Calibri"/>
            </a:endParaRPr>
          </a:p>
          <a:p>
            <a:pPr marL="104139" marR="548005" indent="-92075">
              <a:lnSpc>
                <a:spcPts val="2160"/>
              </a:lnSpc>
              <a:spcBef>
                <a:spcPts val="143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No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matter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ends, it simply changes its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form.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Since the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universe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is also composed 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certain 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matters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it simply changes its</a:t>
            </a:r>
            <a:r>
              <a:rPr dirty="0" sz="2000" spc="9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form.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2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40">
                <a:solidFill>
                  <a:srgbClr val="3E3E3E"/>
                </a:solidFill>
                <a:latin typeface="Calibri"/>
                <a:cs typeface="Calibri"/>
              </a:rPr>
              <a:t>We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clearly find the influence of the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Sankhya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philosophy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far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as this principle is</a:t>
            </a:r>
            <a:r>
              <a:rPr dirty="0" sz="2000" spc="29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concerned.</a:t>
            </a:r>
            <a:endParaRPr sz="2000">
              <a:latin typeface="Calibri"/>
              <a:cs typeface="Calibri"/>
            </a:endParaRPr>
          </a:p>
          <a:p>
            <a:pPr marL="103505" marR="5080" indent="-91440">
              <a:lnSpc>
                <a:spcPts val="2160"/>
              </a:lnSpc>
              <a:spcBef>
                <a:spcPts val="143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Mahavira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further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believed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that the emancipation of man does not depend on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mercy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any 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outside</a:t>
            </a:r>
            <a:r>
              <a:rPr dirty="0" sz="2000" spc="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authority.</a:t>
            </a:r>
            <a:endParaRPr sz="2000">
              <a:latin typeface="Calibri"/>
              <a:cs typeface="Calibri"/>
            </a:endParaRPr>
          </a:p>
          <a:p>
            <a:pPr marL="104139" marR="1122680" indent="-92075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man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was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maker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his own </a:t>
            </a:r>
            <a:r>
              <a:rPr dirty="0" sz="2000" spc="-30">
                <a:solidFill>
                  <a:srgbClr val="3E3E3E"/>
                </a:solidFill>
                <a:latin typeface="Calibri"/>
                <a:cs typeface="Calibri"/>
              </a:rPr>
              <a:t>destiny.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While leading a </a:t>
            </a:r>
            <a:r>
              <a:rPr dirty="0" sz="2000" spc="-20">
                <a:solidFill>
                  <a:srgbClr val="3E3E3E"/>
                </a:solidFill>
                <a:latin typeface="Calibri"/>
                <a:cs typeface="Calibri"/>
              </a:rPr>
              <a:t>life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austerity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self-  mortification man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can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get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rid of his miseries and</a:t>
            </a:r>
            <a:r>
              <a:rPr dirty="0" sz="2000" spc="10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sorrows.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44176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" b="0">
                <a:solidFill>
                  <a:srgbClr val="3E3E3E"/>
                </a:solidFill>
                <a:latin typeface="Calibri Light"/>
                <a:cs typeface="Calibri Light"/>
              </a:rPr>
              <a:t>Rejection </a:t>
            </a:r>
            <a:r>
              <a:rPr dirty="0" sz="4800" spc="-30" b="0">
                <a:solidFill>
                  <a:srgbClr val="3E3E3E"/>
                </a:solidFill>
                <a:latin typeface="Calibri Light"/>
                <a:cs typeface="Calibri Light"/>
              </a:rPr>
              <a:t>of</a:t>
            </a:r>
            <a:r>
              <a:rPr dirty="0" sz="4800" spc="-254" b="0">
                <a:solidFill>
                  <a:srgbClr val="3E3E3E"/>
                </a:solidFill>
                <a:latin typeface="Calibri Light"/>
                <a:cs typeface="Calibri Light"/>
              </a:rPr>
              <a:t> </a:t>
            </a:r>
            <a:r>
              <a:rPr dirty="0" sz="4800" spc="-100" b="0">
                <a:solidFill>
                  <a:srgbClr val="3E3E3E"/>
                </a:solidFill>
                <a:latin typeface="Calibri Light"/>
                <a:cs typeface="Calibri Light"/>
              </a:rPr>
              <a:t>Vedas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32272"/>
            <a:ext cx="9658985" cy="150876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04139" marR="137160" indent="-92075">
              <a:lnSpc>
                <a:spcPts val="2160"/>
              </a:lnSpc>
              <a:spcBef>
                <a:spcPts val="370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Jainism also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rejected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>
                <a:solidFill>
                  <a:srgbClr val="3E3E3E"/>
                </a:solidFill>
                <a:latin typeface="Calibri"/>
                <a:cs typeface="Calibri"/>
              </a:rPr>
              <a:t>theory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the </a:t>
            </a:r>
            <a:r>
              <a:rPr dirty="0" sz="2000" spc="-25">
                <a:solidFill>
                  <a:srgbClr val="3E3E3E"/>
                </a:solidFill>
                <a:latin typeface="Calibri"/>
                <a:cs typeface="Calibri"/>
              </a:rPr>
              <a:t>Vedas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attached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no importance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sacrificial  rituals of the</a:t>
            </a:r>
            <a:r>
              <a:rPr dirty="0" sz="2000" spc="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Brahmans.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2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believed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a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Supreme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Being </a:t>
            </a:r>
            <a:r>
              <a:rPr dirty="0" sz="2000" spc="-25">
                <a:solidFill>
                  <a:srgbClr val="3E3E3E"/>
                </a:solidFill>
                <a:latin typeface="Calibri"/>
                <a:cs typeface="Calibri"/>
              </a:rPr>
              <a:t>like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GOD didn’t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require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any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sacrificial</a:t>
            </a:r>
            <a:r>
              <a:rPr dirty="0" sz="2000" spc="2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rituals.</a:t>
            </a:r>
            <a:endParaRPr sz="2000">
              <a:latin typeface="Calibri"/>
              <a:cs typeface="Calibri"/>
            </a:endParaRPr>
          </a:p>
          <a:p>
            <a:pPr marL="214629" indent="-202565">
              <a:lnSpc>
                <a:spcPct val="100000"/>
              </a:lnSpc>
              <a:spcBef>
                <a:spcPts val="1165"/>
              </a:spcBef>
              <a:buClr>
                <a:srgbClr val="E48312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He made people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realise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that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salvation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is 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real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means </a:t>
            </a:r>
            <a:r>
              <a:rPr dirty="0" sz="2000" spc="-15">
                <a:solidFill>
                  <a:srgbClr val="3E3E3E"/>
                </a:solidFill>
                <a:latin typeface="Calibri"/>
                <a:cs typeface="Calibri"/>
              </a:rPr>
              <a:t>to attain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E3E3E"/>
                </a:solidFill>
                <a:latin typeface="Calibri"/>
                <a:cs typeface="Calibri"/>
              </a:rPr>
              <a:t>liberation </a:t>
            </a:r>
            <a:r>
              <a:rPr dirty="0" sz="2000" spc="-5">
                <a:solidFill>
                  <a:srgbClr val="3E3E3E"/>
                </a:solidFill>
                <a:latin typeface="Calibri"/>
                <a:cs typeface="Calibri"/>
              </a:rPr>
              <a:t>of one's</a:t>
            </a:r>
            <a:r>
              <a:rPr dirty="0" sz="2000" spc="3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3E3E3E"/>
                </a:solidFill>
                <a:latin typeface="Calibri"/>
                <a:cs typeface="Calibri"/>
              </a:rPr>
              <a:t>self.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Mandar Kodange</dc:creator>
  <dc:title>Indian Traditional Knowledge</dc:title>
  <dcterms:created xsi:type="dcterms:W3CDTF">2020-09-28T08:20:51Z</dcterms:created>
  <dcterms:modified xsi:type="dcterms:W3CDTF">2020-09-28T08:20:51Z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